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sldIdLst>
    <p:sldId id="935" r:id="rId2"/>
    <p:sldId id="936" r:id="rId3"/>
    <p:sldId id="937" r:id="rId4"/>
    <p:sldId id="938" r:id="rId5"/>
    <p:sldId id="1005" r:id="rId6"/>
    <p:sldId id="1006" r:id="rId7"/>
    <p:sldId id="939" r:id="rId8"/>
    <p:sldId id="940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E7093B0-10AC-420A-9164-EF38B07B4E3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19F9C-5670-4D8B-AFFD-AF1D01D1F4E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59ED6D-A47C-4B6E-8565-1DAFE865CE24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6C3-48D7-4869-BFFE-28691D153580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2D94-E13F-4276-8667-09F4C45846B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C612898-DB6E-492F-AE4B-B7B1C60FA93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91A5A7-CBFC-433D-B9F1-26E0431BFB92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5E6C-D9EF-49AC-BEB1-818C940F8B9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3A6C-3CDE-4F97-8936-030776B0CE0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5A49-6499-42A9-A02A-3A356B2B9A4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D588D71-E965-4606-81D1-41627B13D8A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EE6969-4F44-408B-A132-F34EACFFC79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50.png"/><Relationship Id="rId2" Type="http://schemas.openxmlformats.org/officeDocument/2006/relationships/image" Target="../media/image18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6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0.png"/><Relationship Id="rId2" Type="http://schemas.openxmlformats.org/officeDocument/2006/relationships/image" Target="../media/image83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Differenzialgleichungen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Eine </a:t>
                </a:r>
                <a:r>
                  <a:rPr lang="de-DE" sz="2400" dirty="0">
                    <a:solidFill>
                      <a:srgbClr val="FF0000"/>
                    </a:solidFill>
                  </a:rPr>
                  <a:t>Differenzialgleichung</a:t>
                </a:r>
                <a:r>
                  <a:rPr lang="de-DE" sz="2400" dirty="0"/>
                  <a:t> ist eine Gleichung in der sowohl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/>
                  <a:t> als auch Ableitungen (auch höhere)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/>
                  <a:t> vorkommen.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Wachstumsprozesse </a:t>
                </a:r>
                <a:r>
                  <a:rPr lang="de-DE" sz="2400" dirty="0"/>
                  <a:t>können durch </a:t>
                </a:r>
                <a:r>
                  <a:rPr lang="de-DE" sz="2400" dirty="0" smtClean="0"/>
                  <a:t>Differenzialgleichungen wiedergegeben </a:t>
                </a:r>
                <a:r>
                  <a:rPr lang="de-DE" sz="2400" dirty="0"/>
                  <a:t>werden</a:t>
                </a:r>
                <a:r>
                  <a:rPr lang="de-DE" sz="2400" dirty="0" smtClean="0"/>
                  <a:t>.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Es gilt folgender Zusammenhang</a:t>
                </a:r>
                <a:r>
                  <a:rPr lang="de-DE" sz="2400" dirty="0" smtClean="0"/>
                  <a:t>: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endParaRPr lang="de-DE" sz="800" dirty="0"/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				für </a:t>
                </a:r>
                <a:r>
                  <a:rPr lang="de-DE" sz="2400" dirty="0"/>
                  <a:t>natürliches Wachstum</a:t>
                </a:r>
              </a:p>
              <a:p>
                <a:pPr marL="0" indent="0">
                  <a:buSzPct val="100000"/>
                  <a:buNone/>
                </a:pPr>
                <a:endParaRPr lang="de-DE" sz="1200" dirty="0" smtClean="0"/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				für beschränktes Wachstum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3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1187624" y="3825536"/>
                <a:ext cx="3071678" cy="648072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⋅</m:t>
                      </m:r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de-DE" sz="2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825536"/>
                <a:ext cx="3071678" cy="648072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Abgerundetes Rechteck 8"/>
              <p:cNvSpPr/>
              <p:nvPr/>
            </p:nvSpPr>
            <p:spPr>
              <a:xfrm>
                <a:off x="1199455" y="4581128"/>
                <a:ext cx="3059847" cy="648072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de-DE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DE" sz="2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55" y="4581128"/>
                <a:ext cx="3059847" cy="648072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565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Differenzialgleichungen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Der </a:t>
                </a:r>
                <a:r>
                  <a:rPr lang="de-DE" sz="2400" dirty="0"/>
                  <a:t>Ausdruck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𝑆</m:t>
                        </m:r>
                        <m:r>
                          <a:rPr lang="de-DE" sz="2400">
                            <a:latin typeface="Cambria Math"/>
                          </a:rPr>
                          <m:t>−</m:t>
                        </m:r>
                        <m:r>
                          <a:rPr lang="de-DE" sz="2400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de-DE" sz="2400" dirty="0" smtClean="0"/>
                  <a:t> wird </a:t>
                </a:r>
                <a:r>
                  <a:rPr lang="de-DE" sz="2400" dirty="0">
                    <a:solidFill>
                      <a:srgbClr val="FF0000"/>
                    </a:solidFill>
                  </a:rPr>
                  <a:t>Sättigungsmanko</a:t>
                </a:r>
                <a:r>
                  <a:rPr lang="de-DE" sz="2400" dirty="0"/>
                  <a:t> </a:t>
                </a:r>
                <a:r>
                  <a:rPr lang="de-DE" sz="2400" dirty="0" smtClean="0"/>
                  <a:t>genannt</a:t>
                </a:r>
                <a:r>
                  <a:rPr lang="de-DE" sz="2400" dirty="0"/>
                  <a:t>.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Formulierungen in Abi-Aufgaben</a:t>
                </a:r>
                <a:r>
                  <a:rPr lang="de-DE" sz="2400" dirty="0" smtClean="0"/>
                  <a:t>:</a:t>
                </a:r>
              </a:p>
              <a:p>
                <a:pPr marL="457200" indent="-457200">
                  <a:spcAft>
                    <a:spcPct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Der aktuelle Bestand ist </a:t>
                </a:r>
                <a:r>
                  <a:rPr lang="de-DE" sz="2400" dirty="0">
                    <a:solidFill>
                      <a:srgbClr val="FF0000"/>
                    </a:solidFill>
                  </a:rPr>
                  <a:t>proportional zur momentanen Änderungsrate</a:t>
                </a:r>
                <a:r>
                  <a:rPr lang="de-DE" sz="2400" dirty="0"/>
                  <a:t>. </a:t>
                </a:r>
                <a:r>
                  <a:rPr lang="de-DE" sz="2400" dirty="0">
                    <a:sym typeface="Wingdings"/>
                  </a:rPr>
                  <a:t></a:t>
                </a:r>
                <a:r>
                  <a:rPr lang="de-DE" sz="2400" dirty="0"/>
                  <a:t> natürliches Wachstum.</a:t>
                </a:r>
              </a:p>
              <a:p>
                <a:pPr marL="457200" lvl="0" indent="-457200">
                  <a:spcAft>
                    <a:spcPct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Der aktuelle Bestand ist </a:t>
                </a:r>
                <a:r>
                  <a:rPr lang="de-DE" sz="2400" dirty="0">
                    <a:solidFill>
                      <a:srgbClr val="FF0000"/>
                    </a:solidFill>
                  </a:rPr>
                  <a:t>proportional zum Sättigungsmanko</a:t>
                </a:r>
                <a:r>
                  <a:rPr lang="de-DE" sz="2400" dirty="0"/>
                  <a:t>. </a:t>
                </a:r>
                <a:r>
                  <a:rPr lang="de-DE" sz="2400" dirty="0">
                    <a:sym typeface="Wingdings"/>
                  </a:rPr>
                  <a:t> </a:t>
                </a:r>
                <a:r>
                  <a:rPr lang="de-DE" sz="2400" dirty="0"/>
                  <a:t>beschränktes </a:t>
                </a:r>
                <a:r>
                  <a:rPr lang="de-DE" sz="2400" dirty="0" smtClean="0"/>
                  <a:t>Wachstum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Die Herleitung von Differenzialgleichungen wird im Abi nicht verlangt.</a:t>
                </a:r>
                <a:endParaRPr lang="de-DE" sz="2400" dirty="0"/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Sie müssen aber anhand eines vorgegebenen Wachstumsgesetzes feststellen können, </a:t>
                </a:r>
                <a:r>
                  <a:rPr lang="de-DE" sz="2400" dirty="0" smtClean="0"/>
                  <a:t>um welche Art von Wachstum es sich handelt</a:t>
                </a:r>
                <a:r>
                  <a:rPr lang="de-DE" sz="2400" dirty="0"/>
                  <a:t>.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Setze hierzu das Wachstumsgesetz in die DGL ein und teste, ob diese erfüllt ist. Wenn ja, so handelt es sich um die </a:t>
                </a:r>
                <a:r>
                  <a:rPr lang="de-DE" sz="2400" dirty="0" smtClean="0"/>
                  <a:t>betreffende Wachstumsform.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203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Beweise</a:t>
                </a:r>
                <a:r>
                  <a:rPr lang="de-DE" sz="2400" dirty="0"/>
                  <a:t>, dass es sich bei folgendem Wachstumsgesetz um natürliches Wachstum handelt: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ar-A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ar-AE" sz="2400">
                        <a:latin typeface="Cambria Math"/>
                      </a:rPr>
                      <m:t>=</m:t>
                    </m:r>
                    <m:r>
                      <a:rPr lang="ar-AE" sz="240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ar-A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ar-AE" sz="2400">
                            <a:latin typeface="Cambria Math"/>
                          </a:rPr>
                          <m:t>0</m:t>
                        </m:r>
                        <m:r>
                          <a:rPr lang="ar-AE" sz="2400">
                            <a:latin typeface="Cambria Math"/>
                          </a:rPr>
                          <m:t>,</m:t>
                        </m:r>
                        <m:r>
                          <a:rPr lang="ar-AE" sz="2400">
                            <a:latin typeface="Cambria Math"/>
                          </a:rPr>
                          <m:t>1</m:t>
                        </m:r>
                        <m:r>
                          <a:rPr lang="de-DE" sz="2400" i="1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ar-AE" sz="800" dirty="0"/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smtClean="0">
                        <a:solidFill>
                          <a:srgbClr val="0000FF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de-DE" sz="240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a:rPr lang="de-DE" sz="2400">
                        <a:solidFill>
                          <a:srgbClr val="0000FF"/>
                        </a:solidFill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de-DE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>
                            <a:solidFill>
                              <a:srgbClr val="0000FF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de-DE" sz="2400">
                            <a:solidFill>
                              <a:srgbClr val="0000FF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de-DE" sz="2400">
                            <a:solidFill>
                              <a:srgbClr val="0000FF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de-DE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⇒</m:t>
                    </m:r>
                    <m:r>
                      <a:rPr lang="de-DE" sz="2400" i="1" smtClean="0">
                        <a:solidFill>
                          <a:srgbClr val="006600"/>
                        </a:solidFill>
                        <a:latin typeface="Cambria Math"/>
                      </a:rPr>
                      <m:t>𝑓</m:t>
                    </m:r>
                    <m:r>
                      <a:rPr lang="de-DE" sz="2400">
                        <a:solidFill>
                          <a:srgbClr val="006600"/>
                        </a:solidFill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solidFill>
                              <a:srgbClr val="0066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de-DE" sz="2400">
                        <a:solidFill>
                          <a:srgbClr val="006600"/>
                        </a:solidFill>
                        <a:latin typeface="Cambria Math"/>
                      </a:rPr>
                      <m:t>=</m:t>
                    </m:r>
                    <m:r>
                      <a:rPr lang="de-DE" sz="2400">
                        <a:solidFill>
                          <a:srgbClr val="006600"/>
                        </a:solidFill>
                        <a:latin typeface="Cambria Math"/>
                      </a:rPr>
                      <m:t>0</m:t>
                    </m:r>
                    <m:r>
                      <a:rPr lang="de-DE" sz="2400">
                        <a:solidFill>
                          <a:srgbClr val="006600"/>
                        </a:solidFill>
                        <a:latin typeface="Cambria Math"/>
                      </a:rPr>
                      <m:t>,</m:t>
                    </m:r>
                    <m:r>
                      <a:rPr lang="de-DE" sz="2400">
                        <a:solidFill>
                          <a:srgbClr val="006600"/>
                        </a:solidFill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de-DE" sz="2400" i="1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solidFill>
                              <a:srgbClr val="0066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>
                            <a:solidFill>
                              <a:srgbClr val="00660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de-DE" sz="2400">
                            <a:solidFill>
                              <a:srgbClr val="0066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de-DE" sz="2400">
                            <a:solidFill>
                              <a:srgbClr val="0066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de-DE" sz="2400" i="1">
                            <a:solidFill>
                              <a:srgbClr val="0066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de-DE" sz="2400" dirty="0"/>
              </a:p>
              <a:p>
                <a:pPr marL="0" indent="0">
                  <a:buNone/>
                </a:pPr>
                <a:r>
                  <a:rPr lang="de-DE" sz="2400" dirty="0"/>
                  <a:t>Setze nun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′</m:t>
                    </m:r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/>
                  <a:t>in die DGL für natürliches Wachstum ein und teste, ob die DGL erfüllt wird</a:t>
                </a:r>
                <a:r>
                  <a:rPr lang="de-DE" sz="2400" dirty="0" smtClean="0"/>
                  <a:t>: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de-DE" sz="2400" i="1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solidFill>
                            <a:srgbClr val="FF0000"/>
                          </a:solidFill>
                          <a:latin typeface="Cambria Math"/>
                        </a:rPr>
                        <m:t>𝑘</m:t>
                      </m:r>
                      <m:r>
                        <a:rPr lang="de-DE" sz="2400">
                          <a:latin typeface="Cambria Math"/>
                        </a:rPr>
                        <m:t>⋅</m:t>
                      </m:r>
                      <m:r>
                        <a:rPr lang="de-DE" sz="2400" i="1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:</m:t>
                      </m:r>
                      <m:r>
                        <a:rPr lang="de-DE" sz="2400" b="0" i="0" smtClean="0">
                          <a:latin typeface="Cambria Math"/>
                        </a:rPr>
                        <m:t>       </m:t>
                      </m:r>
                      <m:r>
                        <a:rPr lang="de-DE" sz="2400">
                          <a:solidFill>
                            <a:srgbClr val="006600"/>
                          </a:solidFill>
                          <a:latin typeface="Cambria Math"/>
                        </a:rPr>
                        <m:t>0</m:t>
                      </m:r>
                      <m:r>
                        <a:rPr lang="de-DE" sz="240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de-DE" sz="2400">
                          <a:solidFill>
                            <a:srgbClr val="006600"/>
                          </a:solidFill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de-DE" sz="2400" i="1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40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de-DE" sz="240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de-DE" sz="240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de-DE" sz="2400" i="1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  <m:r>
                        <a:rPr lang="de-DE" sz="2400">
                          <a:latin typeface="Cambria Math"/>
                        </a:rPr>
                        <m:t>=</m:t>
                      </m:r>
                      <m:r>
                        <a:rPr lang="de-DE" sz="240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de-DE" sz="240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de-DE" sz="240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de-DE" sz="2400">
                          <a:latin typeface="Cambria Math"/>
                        </a:rPr>
                        <m:t>⋅</m:t>
                      </m:r>
                      <m:r>
                        <a:rPr lang="de-DE" sz="240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  <m:r>
                        <a:rPr lang="de-DE" sz="2400">
                          <a:solidFill>
                            <a:srgbClr val="0000FF"/>
                          </a:solidFill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de-DE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de-DE" sz="2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de-DE" sz="2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de-DE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  <m:r>
                        <a:rPr lang="de-DE" sz="2400">
                          <a:latin typeface="Cambria Math"/>
                        </a:rPr>
                        <m:t>=</m:t>
                      </m:r>
                      <m:r>
                        <a:rPr lang="de-DE" sz="2400">
                          <a:latin typeface="Cambria Math"/>
                        </a:rPr>
                        <m:t>0</m:t>
                      </m:r>
                      <m:r>
                        <a:rPr lang="de-DE" sz="2400">
                          <a:latin typeface="Cambria Math"/>
                        </a:rPr>
                        <m:t>,</m:t>
                      </m:r>
                      <m:r>
                        <a:rPr lang="de-DE" sz="240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400">
                              <a:latin typeface="Cambria Math"/>
                            </a:rPr>
                            <m:t>0</m:t>
                          </m:r>
                          <m:r>
                            <a:rPr lang="de-DE" sz="2400">
                              <a:latin typeface="Cambria Math"/>
                            </a:rPr>
                            <m:t>,</m:t>
                          </m:r>
                          <m:r>
                            <a:rPr lang="de-DE" sz="2400">
                              <a:latin typeface="Cambria Math"/>
                            </a:rPr>
                            <m:t>1</m:t>
                          </m:r>
                          <m:r>
                            <a:rPr lang="de-DE" sz="2400" i="1">
                              <a:latin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de-DE" sz="2400" dirty="0"/>
              </a:p>
              <a:p>
                <a:pPr marL="0" lvl="0" indent="0">
                  <a:buNone/>
                </a:pPr>
                <a:r>
                  <a:rPr lang="de-DE" sz="2400" dirty="0"/>
                  <a:t>Da es hier zu keinem Widerspruch </a:t>
                </a:r>
                <a:r>
                  <a:rPr lang="de-DE" sz="2400" dirty="0" smtClean="0"/>
                  <a:t>kommt </a:t>
                </a:r>
                <a:r>
                  <a:rPr lang="de-DE" sz="2400" dirty="0"/>
                  <a:t>ist die DGL offenbar erfüllt.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𝑡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beschreibt demnach tatsächlich natürliches Wachstum</a:t>
                </a:r>
                <a:r>
                  <a:rPr lang="de-DE" sz="2400" dirty="0" smtClean="0"/>
                  <a:t>.</a:t>
                </a:r>
                <a:endParaRPr lang="de-DE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11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22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Übungsaufgabe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Aft>
                    <a:spcPct val="0"/>
                  </a:spcAft>
                  <a:buNone/>
                </a:pPr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Eine Bakterienkultur hat zu Beginn der Beobachtung einen Bestand </a:t>
                </a: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3.000</m:t>
                    </m:r>
                  </m:oMath>
                </a14:m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 Bakterien. </a:t>
                </a:r>
                <a:endParaRPr lang="de-DE" sz="2400" dirty="0" smtClean="0"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spcAft>
                    <a:spcPct val="0"/>
                  </a:spcAft>
                  <a:buNone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Nach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20</m:t>
                    </m:r>
                  </m:oMath>
                </a14:m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 Stunden werden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50.000</m:t>
                    </m:r>
                  </m:oMath>
                </a14:m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 Bakterien </a:t>
                </a: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gezählt. </a:t>
                </a:r>
              </a:p>
              <a:p>
                <a:pPr marL="0" indent="0">
                  <a:spcAft>
                    <a:spcPct val="0"/>
                  </a:spcAft>
                  <a:buNone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Bei </a:t>
                </a:r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dieser Bakterienkultur ist die Vermehrungsrate proportional </a:t>
                </a: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zum momentanen </a:t>
                </a:r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Bestand</a:t>
                </a: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.</a:t>
                </a:r>
              </a:p>
              <a:p>
                <a:pPr marL="0" indent="0">
                  <a:spcAft>
                    <a:spcPct val="0"/>
                  </a:spcAft>
                  <a:buNone/>
                </a:pPr>
                <a:endParaRPr lang="de-DE" sz="800" dirty="0" smtClean="0">
                  <a:ea typeface="Verdana" pitchFamily="34" charset="0"/>
                  <a:cs typeface="Verdana" pitchFamily="34" charset="0"/>
                </a:endParaRPr>
              </a:p>
              <a:p>
                <a:pPr marL="457200" indent="-457200">
                  <a:spcBef>
                    <a:spcPts val="0"/>
                  </a:spcBef>
                  <a:spcAft>
                    <a:spcPct val="0"/>
                  </a:spcAft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Welche Art von Wachstumsprozess liegt vor?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ct val="0"/>
                  </a:spcAft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Wie </a:t>
                </a:r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lautet das Wachstumsgesetz?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ct val="0"/>
                  </a:spcAft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Nach welcher Zeit ist die Bakterienkultur auf 18.000 Bakterien angewachsen?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ct val="0"/>
                  </a:spcAft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Bestimme die Verdopplungszeit</a:t>
                </a: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67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0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1. Art des Wachstums</a:t>
                </a:r>
                <a:endParaRPr lang="de-DE" sz="2400" b="1" dirty="0">
                  <a:solidFill>
                    <a:srgbClr val="0000FF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Aus </a:t>
                </a:r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der Formulierung </a:t>
                </a: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„proportional </a:t>
                </a:r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zum momentanen </a:t>
                </a: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Bestand“ ist ersichtlich, dass es sich um natürliches Wachstum handelt.</a:t>
                </a:r>
                <a:endParaRPr lang="de-DE" sz="2400" dirty="0"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2. Wachstumsgesetz</a:t>
                </a:r>
                <a:endParaRPr lang="de-DE" sz="2400" b="1" dirty="0">
                  <a:solidFill>
                    <a:srgbClr val="0000FF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Für </a:t>
                </a:r>
                <a:r>
                  <a:rPr lang="de-DE" sz="2400" dirty="0">
                    <a:ea typeface="Verdana" pitchFamily="34" charset="0"/>
                    <a:cs typeface="Verdana" pitchFamily="34" charset="0"/>
                  </a:rPr>
                  <a:t>natürliches Wachstum gilt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𝑡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=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𝑐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⋅</m:t>
                    </m:r>
                    <m:sSup>
                      <m:sSupPr>
                        <m:ctrlPr>
                          <a:rPr lang="de-DE" sz="2400" i="1" dirty="0" err="1" smtClean="0"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2400" i="1" dirty="0" err="1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e</m:t>
                        </m:r>
                      </m:e>
                      <m:sup>
                        <m:r>
                          <a:rPr lang="de-DE" sz="2400" i="1" dirty="0" err="1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𝑘𝑡</m:t>
                        </m:r>
                      </m:sup>
                    </m:sSup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. 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𝑐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=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3000</m:t>
                    </m:r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, der Anfangsbestand, ist in der Aufgabe vorgegeben.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Es fehlt nur noch die Wachstumskonstante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𝑘</m:t>
                    </m:r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. 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Wegen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20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)=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50000</m:t>
                    </m:r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 kann man </a:t>
                </a:r>
                <a14:m>
                  <m:oMath xmlns:m="http://schemas.openxmlformats.org/officeDocument/2006/math">
                    <m:r>
                      <a:rPr lang="de-DE" sz="2400" b="0" i="0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50000</m:t>
                    </m:r>
                    <m:r>
                      <a:rPr lang="de-DE" sz="2400" b="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=</m:t>
                    </m:r>
                    <m:r>
                      <a:rPr lang="de-DE" sz="2400" i="1" dirty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3000</m:t>
                    </m:r>
                    <m:sSup>
                      <m:sSupPr>
                        <m:ctrlPr>
                          <a:rPr lang="de-DE" sz="2400" i="1" dirty="0" err="1"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2400" i="1" dirty="0" err="1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e</m:t>
                        </m:r>
                      </m:e>
                      <m:sup>
                        <m:r>
                          <a:rPr lang="de-DE" sz="2400" i="1" dirty="0" err="1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𝑘</m:t>
                        </m:r>
                        <m:r>
                          <a:rPr lang="de-DE" sz="2400" b="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⋅</m:t>
                        </m:r>
                        <m:r>
                          <a:rPr lang="de-DE" sz="2400" b="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20</m:t>
                        </m:r>
                      </m:sup>
                    </m:sSup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 jetzt nach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𝑘</m:t>
                    </m:r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 auflösen. Der GTR liefert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𝑘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≈</m:t>
                    </m:r>
                    <m:r>
                      <a:rPr lang="de-DE" sz="2400">
                        <a:latin typeface="Cambria Math"/>
                      </a:rPr>
                      <m:t>0</m:t>
                    </m:r>
                    <m:r>
                      <a:rPr lang="de-DE" sz="2400">
                        <a:latin typeface="Cambria Math"/>
                      </a:rPr>
                      <m:t>,</m:t>
                    </m:r>
                    <m:r>
                      <a:rPr lang="de-DE" sz="2400">
                        <a:latin typeface="Cambria Math"/>
                      </a:rPr>
                      <m:t>1407</m:t>
                    </m:r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. 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Es folgt: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𝑡</m:t>
                        </m:r>
                      </m:e>
                    </m:d>
                    <m:r>
                      <a:rPr lang="de-DE" sz="2400" i="1" dirty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=</m:t>
                    </m:r>
                    <m:r>
                      <a:rPr lang="de-DE" sz="2400" b="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3000</m:t>
                    </m:r>
                    <m:sSup>
                      <m:sSupPr>
                        <m:ctrlPr>
                          <a:rPr lang="de-DE" sz="2400" i="1" dirty="0" err="1"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2400" i="1" dirty="0" err="1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e</m:t>
                        </m:r>
                      </m:e>
                      <m:sup>
                        <m:r>
                          <a:rPr lang="de-DE" sz="2400" b="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0</m:t>
                        </m:r>
                        <m:r>
                          <a:rPr lang="de-DE" sz="2400" b="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,</m:t>
                        </m:r>
                        <m:r>
                          <a:rPr lang="de-DE" sz="2400" b="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1407</m:t>
                        </m:r>
                        <m:r>
                          <a:rPr lang="de-DE" sz="2400" i="1" dirty="0" err="1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.</a:t>
                </a:r>
                <a:endParaRPr lang="de-DE" sz="2400" dirty="0"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1795" b="-5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 flipV="1">
            <a:off x="1691680" y="6021288"/>
            <a:ext cx="2736304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4"/>
          <p:cNvSpPr/>
          <p:nvPr/>
        </p:nvSpPr>
        <p:spPr>
          <a:xfrm flipV="1">
            <a:off x="4427984" y="2852936"/>
            <a:ext cx="2736304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6588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3. Zeitpunkt für 18000 Bakterien</a:t>
                </a:r>
                <a:endParaRPr lang="de-DE" sz="2400" b="1" dirty="0">
                  <a:solidFill>
                    <a:srgbClr val="0000FF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Löse den Ausdruck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18000=3000</m:t>
                    </m:r>
                    <m:sSup>
                      <m:sSupPr>
                        <m:ctrlPr>
                          <a:rPr lang="de-DE" sz="2400" i="1" dirty="0" err="1"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2400" i="1" dirty="0" err="1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e</m:t>
                        </m:r>
                      </m:e>
                      <m:sup>
                        <m:r>
                          <a:rPr lang="de-DE" sz="2400" i="1" dirty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0,1407</m:t>
                        </m:r>
                        <m:r>
                          <a:rPr lang="de-DE" sz="2400" i="1" dirty="0" err="1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 nach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𝑡</m:t>
                    </m:r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 auf und erhalte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𝑡</m:t>
                    </m:r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≈12,73</m:t>
                    </m:r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.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800" dirty="0" smtClean="0">
                    <a:ea typeface="Verdana" pitchFamily="34" charset="0"/>
                    <a:cs typeface="Verdana" pitchFamily="34" charset="0"/>
                  </a:rPr>
                  <a:t> 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Ergebnis:</a:t>
                </a: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 Die Bakterienkultur ist nach etwa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12,7</m:t>
                    </m:r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 Stunden auf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18000</m:t>
                    </m:r>
                  </m:oMath>
                </a14:m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 Bakterien angewachsen.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endParaRPr lang="de-DE" sz="800" b="1" dirty="0" smtClean="0">
                  <a:solidFill>
                    <a:srgbClr val="0000FF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4. Verdopplungszeit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>
                    <a:ea typeface="Verdana" pitchFamily="34" charset="0"/>
                    <a:cs typeface="Verdana" pitchFamily="34" charset="0"/>
                  </a:rPr>
                  <a:t>Es gilt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𝑡</m:t>
                        </m:r>
                      </m:e>
                      <m:sub>
                        <m:r>
                          <a:rPr lang="de-DE" sz="2200" b="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𝑉</m:t>
                        </m:r>
                      </m:sub>
                    </m:sSub>
                    <m:r>
                      <a:rPr lang="de-DE" sz="22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200" i="0" dirty="0" err="1" smtClean="0">
                                <a:latin typeface="Cambria Math"/>
                                <a:ea typeface="Verdana" pitchFamily="34" charset="0"/>
                                <a:cs typeface="Verdana" pitchFamily="34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200" i="1" dirty="0" smtClean="0">
                                    <a:latin typeface="Cambria Math" panose="02040503050406030204" pitchFamily="18" charset="0"/>
                                    <a:ea typeface="Verdana" pitchFamily="34" charset="0"/>
                                    <a:cs typeface="Verdana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 dirty="0" smtClean="0">
                                    <a:latin typeface="Cambria Math"/>
                                    <a:ea typeface="Verdana" pitchFamily="34" charset="0"/>
                                    <a:cs typeface="Verdana" pitchFamily="34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de-DE" sz="220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𝑘</m:t>
                        </m:r>
                      </m:den>
                    </m:f>
                    <m:r>
                      <a:rPr lang="de-DE" sz="22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Verdana" pitchFamily="34" charset="0"/>
                            <a:cs typeface="Verdana" pitchFamily="34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  <a:ea typeface="Verdana" pitchFamily="34" charset="0"/>
                                <a:cs typeface="Verdana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200" i="0" dirty="0" err="1" smtClean="0">
                                <a:latin typeface="Cambria Math"/>
                                <a:ea typeface="Verdana" pitchFamily="34" charset="0"/>
                                <a:cs typeface="Verdana" pitchFamily="34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200" i="1" dirty="0" smtClean="0">
                                    <a:latin typeface="Cambria Math" panose="02040503050406030204" pitchFamily="18" charset="0"/>
                                    <a:ea typeface="Verdana" pitchFamily="34" charset="0"/>
                                    <a:cs typeface="Verdana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 dirty="0" smtClean="0">
                                    <a:latin typeface="Cambria Math"/>
                                    <a:ea typeface="Verdana" pitchFamily="34" charset="0"/>
                                    <a:cs typeface="Verdana" pitchFamily="34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de-DE" sz="2200" i="1" dirty="0" smtClean="0">
                            <a:latin typeface="Cambria Math"/>
                            <a:ea typeface="Verdana" pitchFamily="34" charset="0"/>
                            <a:cs typeface="Verdana" pitchFamily="34" charset="0"/>
                          </a:rPr>
                          <m:t>0,1407</m:t>
                        </m:r>
                      </m:den>
                    </m:f>
                    <m:r>
                      <a:rPr lang="de-DE" sz="220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≈4,927</m:t>
                    </m:r>
                  </m:oMath>
                </a14:m>
                <a:r>
                  <a:rPr lang="de-DE" sz="2200" dirty="0" smtClean="0">
                    <a:ea typeface="Verdana" pitchFamily="34" charset="0"/>
                    <a:cs typeface="Verdana" pitchFamily="34" charset="0"/>
                  </a:rPr>
                  <a:t>.</a:t>
                </a:r>
              </a:p>
              <a:p>
                <a:pPr marL="0" indent="0">
                  <a:buSzPct val="100000"/>
                  <a:buNone/>
                </a:pPr>
                <a:endParaRPr lang="de-DE" sz="800" b="1" dirty="0" smtClean="0">
                  <a:solidFill>
                    <a:srgbClr val="0000FF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000" b="1" dirty="0" smtClean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Ergebnis</a:t>
                </a:r>
                <a:r>
                  <a:rPr lang="de-DE" sz="2000" b="1" dirty="0">
                    <a:solidFill>
                      <a:srgbClr val="0000FF"/>
                    </a:solidFill>
                    <a:ea typeface="Verdana" pitchFamily="34" charset="0"/>
                    <a:cs typeface="Verdana" pitchFamily="34" charset="0"/>
                  </a:rPr>
                  <a:t>:</a:t>
                </a:r>
                <a:r>
                  <a:rPr lang="de-DE" sz="2000" dirty="0">
                    <a:ea typeface="Verdana" pitchFamily="34" charset="0"/>
                    <a:cs typeface="Verdana" pitchFamily="34" charset="0"/>
                  </a:rPr>
                  <a:t> Die Bakterienkultur </a:t>
                </a:r>
                <a:r>
                  <a:rPr lang="de-DE" sz="2000" dirty="0" smtClean="0">
                    <a:ea typeface="Verdana" pitchFamily="34" charset="0"/>
                    <a:cs typeface="Verdana" pitchFamily="34" charset="0"/>
                  </a:rPr>
                  <a:t>verdoppelt sich etwa alle </a:t>
                </a:r>
                <a14:m>
                  <m:oMath xmlns:m="http://schemas.openxmlformats.org/officeDocument/2006/math">
                    <m:r>
                      <a:rPr lang="de-DE" sz="2000" b="0" i="1" dirty="0" smtClean="0">
                        <a:latin typeface="Cambria Math"/>
                        <a:ea typeface="Verdana" pitchFamily="34" charset="0"/>
                        <a:cs typeface="Verdana" pitchFamily="34" charset="0"/>
                      </a:rPr>
                      <m:t>5</m:t>
                    </m:r>
                  </m:oMath>
                </a14:m>
                <a:r>
                  <a:rPr lang="de-DE" sz="2000" dirty="0">
                    <a:ea typeface="Verdana" pitchFamily="34" charset="0"/>
                    <a:cs typeface="Verdana" pitchFamily="34" charset="0"/>
                  </a:rPr>
                  <a:t> </a:t>
                </a:r>
                <a:r>
                  <a:rPr lang="de-DE" sz="2000" dirty="0" smtClean="0">
                    <a:ea typeface="Verdana" pitchFamily="34" charset="0"/>
                    <a:cs typeface="Verdana" pitchFamily="34" charset="0"/>
                  </a:rPr>
                  <a:t>Stunden.</a:t>
                </a:r>
                <a:endParaRPr lang="de-DE" sz="2000" dirty="0"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7092280" y="44624"/>
                <a:ext cx="197053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>
                          <a:latin typeface="Cambria Math"/>
                          <a:ea typeface="Verdana" pitchFamily="34" charset="0"/>
                          <a:cs typeface="Verdana" pitchFamily="34" charset="0"/>
                        </a:rPr>
                        <m:t>𝑓</m:t>
                      </m:r>
                      <m:d>
                        <m:dPr>
                          <m:ctrlPr>
                            <a:rPr lang="de-DE" sz="1600" i="1" dirty="0">
                              <a:latin typeface="Cambria Math" panose="02040503050406030204" pitchFamily="18" charset="0"/>
                              <a:ea typeface="Verdana" pitchFamily="34" charset="0"/>
                              <a:cs typeface="Verdana" pitchFamily="34" charset="0"/>
                            </a:rPr>
                          </m:ctrlPr>
                        </m:dPr>
                        <m:e>
                          <m:r>
                            <a:rPr lang="de-DE" sz="1600" i="1" dirty="0">
                              <a:latin typeface="Cambria Math"/>
                              <a:ea typeface="Verdana" pitchFamily="34" charset="0"/>
                              <a:cs typeface="Verdana" pitchFamily="34" charset="0"/>
                            </a:rPr>
                            <m:t>𝑡</m:t>
                          </m:r>
                        </m:e>
                      </m:d>
                      <m:r>
                        <a:rPr lang="de-DE" sz="1600" i="1" dirty="0">
                          <a:latin typeface="Cambria Math"/>
                          <a:ea typeface="Verdana" pitchFamily="34" charset="0"/>
                          <a:cs typeface="Verdana" pitchFamily="34" charset="0"/>
                        </a:rPr>
                        <m:t>=3000</m:t>
                      </m:r>
                      <m:sSup>
                        <m:sSupPr>
                          <m:ctrlPr>
                            <a:rPr lang="de-DE" sz="1600" i="1" dirty="0" err="1">
                              <a:latin typeface="Cambria Math" panose="02040503050406030204" pitchFamily="18" charset="0"/>
                              <a:ea typeface="Verdana" pitchFamily="34" charset="0"/>
                              <a:cs typeface="Verdana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1600" i="1" dirty="0" err="1">
                              <a:latin typeface="Cambria Math"/>
                              <a:ea typeface="Verdana" pitchFamily="34" charset="0"/>
                              <a:cs typeface="Verdana" pitchFamily="34" charset="0"/>
                            </a:rPr>
                            <m:t>e</m:t>
                          </m:r>
                        </m:e>
                        <m:sup>
                          <m:r>
                            <a:rPr lang="de-DE" sz="1600" i="1" dirty="0">
                              <a:latin typeface="Cambria Math"/>
                              <a:ea typeface="Verdana" pitchFamily="34" charset="0"/>
                              <a:cs typeface="Verdana" pitchFamily="34" charset="0"/>
                            </a:rPr>
                            <m:t>0,1407</m:t>
                          </m:r>
                          <m:r>
                            <a:rPr lang="de-DE" sz="1600" i="1" dirty="0" err="1">
                              <a:latin typeface="Cambria Math"/>
                              <a:ea typeface="Verdana" pitchFamily="34" charset="0"/>
                              <a:cs typeface="Verdana" pitchFamily="34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44624"/>
                <a:ext cx="1970539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67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2008 Ana I 3.1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200" dirty="0">
                    <a:solidFill>
                      <a:srgbClr val="000000"/>
                    </a:solidFill>
                  </a:rPr>
                  <a:t>Ein Behälter hat ein Fassungsvermögen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1200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Liter. Die enthaltene Flüssigkeitsmenge zum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wird beschrieben durch die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mit</a:t>
                </a:r>
              </a:p>
              <a:p>
                <a:pPr marL="0" lvl="0" indent="0">
                  <a:spcAft>
                    <a:spcPts val="0"/>
                  </a:spcAft>
                  <a:buNone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</m:t>
                    </m:r>
                    <m:r>
                      <a:rPr lang="de-DE" sz="2200">
                        <a:latin typeface="Cambria Math"/>
                      </a:rPr>
                      <m:t>1000</m:t>
                    </m:r>
                    <m:r>
                      <a:rPr lang="de-DE" sz="2200">
                        <a:latin typeface="Cambria Math"/>
                      </a:rPr>
                      <m:t>−</m:t>
                    </m:r>
                    <m:r>
                      <a:rPr lang="de-DE" sz="2200">
                        <a:latin typeface="Cambria Math"/>
                      </a:rPr>
                      <m:t>800</m:t>
                    </m:r>
                    <m:r>
                      <a:rPr lang="de-DE" sz="220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>
                            <a:latin typeface="Cambria Math"/>
                          </a:rPr>
                          <m:t>−</m:t>
                        </m:r>
                        <m:r>
                          <a:rPr lang="de-DE" sz="2200">
                            <a:latin typeface="Cambria Math"/>
                          </a:rPr>
                          <m:t>0</m:t>
                        </m:r>
                        <m:r>
                          <a:rPr lang="de-DE" sz="2200">
                            <a:latin typeface="Cambria Math"/>
                          </a:rPr>
                          <m:t>,</m:t>
                        </m:r>
                        <m:r>
                          <a:rPr lang="de-DE" sz="2200">
                            <a:latin typeface="Cambria Math"/>
                          </a:rPr>
                          <m:t>01</m:t>
                        </m:r>
                        <m:r>
                          <a:rPr lang="de-DE" sz="2200" i="1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;</m:t>
                    </m:r>
                    <m:r>
                      <a:rPr lang="de-DE" sz="2200" i="1">
                        <a:latin typeface="Cambria Math"/>
                      </a:rPr>
                      <m:t>𝑡</m:t>
                    </m:r>
                    <m:r>
                      <a:rPr lang="de-DE" sz="2200">
                        <a:latin typeface="Cambria Math"/>
                      </a:rPr>
                      <m:t>≥</m:t>
                    </m:r>
                    <m:r>
                      <a:rPr lang="de-DE" sz="2200">
                        <a:latin typeface="Cambria Math"/>
                      </a:rPr>
                      <m:t>0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      (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in Minuten,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in Liter)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b</a:t>
                </a:r>
                <a:r>
                  <a:rPr lang="de-DE" sz="2200" dirty="0">
                    <a:solidFill>
                      <a:srgbClr val="000000"/>
                    </a:solidFill>
                  </a:rPr>
                  <a:t>) In einem anderen Behälter mit einem Zufluss und einem Abfluss</a:t>
                </a:r>
                <a:br>
                  <a:rPr lang="de-DE" sz="2200" dirty="0">
                    <a:solidFill>
                      <a:srgbClr val="000000"/>
                    </a:solidFill>
                  </a:rPr>
                </a:br>
                <a:r>
                  <a:rPr lang="de-DE" sz="2200" dirty="0">
                    <a:solidFill>
                      <a:srgbClr val="000000"/>
                    </a:solidFill>
                  </a:rPr>
                  <a:t>    befinden sich zu Beginn ebenfalls 200 Liter Flüssigkeit. Einerseits </a:t>
                </a:r>
                <a:br>
                  <a:rPr lang="de-DE" sz="2200" dirty="0">
                    <a:solidFill>
                      <a:srgbClr val="000000"/>
                    </a:solidFill>
                  </a:rPr>
                </a:br>
                <a:r>
                  <a:rPr lang="de-DE" sz="2200" dirty="0">
                    <a:solidFill>
                      <a:srgbClr val="000000"/>
                    </a:solidFill>
                  </a:rPr>
                  <a:t>    fließen pro Minute 10 Liter zu, andererseits beträgt die 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momentane</a:t>
                </a:r>
                <a:br>
                  <a:rPr lang="de-DE" sz="2200" dirty="0" smtClean="0">
                    <a:solidFill>
                      <a:srgbClr val="000000"/>
                    </a:solidFill>
                  </a:rPr>
                </a:br>
                <a:r>
                  <a:rPr lang="de-DE" sz="2200" dirty="0" smtClean="0">
                    <a:solidFill>
                      <a:srgbClr val="000000"/>
                    </a:solidFill>
                  </a:rPr>
                  <a:t>    Abflussrate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%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des jeweiligen Inhalts pro Minute. Dieser 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Vorgang </a:t>
                </a:r>
                <a:br>
                  <a:rPr lang="de-DE" sz="2200" dirty="0" smtClean="0">
                    <a:solidFill>
                      <a:srgbClr val="000000"/>
                    </a:solidFill>
                  </a:rPr>
                </a:br>
                <a:r>
                  <a:rPr lang="de-DE" sz="2200" dirty="0" smtClean="0">
                    <a:solidFill>
                      <a:srgbClr val="000000"/>
                    </a:solidFill>
                  </a:rPr>
                  <a:t>    wird </a:t>
                </a:r>
                <a:r>
                  <a:rPr lang="de-DE" sz="2200" dirty="0">
                    <a:solidFill>
                      <a:srgbClr val="000000"/>
                    </a:solidFill>
                  </a:rPr>
                  <a:t>durch die Differenzialgleichung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𝐵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′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 = </m:t>
                    </m:r>
                    <m:r>
                      <a:rPr lang="de-DE" sz="2200" i="1" dirty="0" err="1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200" i="1" dirty="0" err="1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de-DE" sz="2200" i="1" dirty="0" err="1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200" i="1" dirty="0" err="1">
                        <a:solidFill>
                          <a:srgbClr val="000000"/>
                        </a:solidFill>
                        <a:latin typeface="Cambria Math"/>
                        <a:ea typeface="Verdana" pitchFamily="34"/>
                        <a:cs typeface="Verdana" pitchFamily="34"/>
                      </a:rPr>
                      <m:t>·</m:t>
                    </m:r>
                    <m:r>
                      <a:rPr lang="de-DE" sz="2200" i="1" dirty="0" err="1">
                        <a:solidFill>
                          <a:srgbClr val="000000"/>
                        </a:solidFill>
                        <a:latin typeface="Cambria Math"/>
                      </a:rPr>
                      <m:t>𝐵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200" dirty="0" smtClean="0">
                    <a:solidFill>
                      <a:srgbClr val="000000"/>
                    </a:solidFill>
                  </a:rPr>
                  <a:t> </a:t>
                </a:r>
                <a:br>
                  <a:rPr lang="de-DE" sz="2200" dirty="0" smtClean="0">
                    <a:solidFill>
                      <a:srgbClr val="000000"/>
                    </a:solidFill>
                  </a:rPr>
                </a:br>
                <a:r>
                  <a:rPr lang="de-DE" sz="2200" dirty="0" smtClean="0">
                    <a:solidFill>
                      <a:srgbClr val="000000"/>
                    </a:solidFill>
                  </a:rPr>
                  <a:t>    beschrieben</a:t>
                </a:r>
                <a:r>
                  <a:rPr lang="de-DE" sz="22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200" dirty="0">
                    <a:solidFill>
                      <a:srgbClr val="000000"/>
                    </a:solidFill>
                  </a:rPr>
                  <a:t>    Geben Sie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an.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200" dirty="0">
                    <a:solidFill>
                      <a:srgbClr val="000000"/>
                    </a:solidFill>
                  </a:rPr>
                  <a:t>    Zeigen Sie, dass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eine Lösung dieser Differenzialgleichung ist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.</a:t>
                </a:r>
                <a:endParaRPr lang="de-DE" sz="22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972" t="-814" r="-1421" b="-23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/>
          <p:cNvSpPr/>
          <p:nvPr/>
        </p:nvSpPr>
        <p:spPr>
          <a:xfrm>
            <a:off x="611560" y="1223386"/>
            <a:ext cx="7416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Die Aufgabe ist nur ausschnittsweise wiedergegeben</a:t>
            </a:r>
          </a:p>
        </p:txBody>
      </p:sp>
    </p:spTree>
    <p:extLst>
      <p:ext uri="{BB962C8B-B14F-4D97-AF65-F5344CB8AC3E}">
        <p14:creationId xmlns:p14="http://schemas.microsoft.com/office/powerpoint/2010/main" val="194077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Teilaufgabe b)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Die momentane Änderungsrate ist gegeben durch 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=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Zufluss-Abfluss</a:t>
                </a:r>
                <a:r>
                  <a:rPr lang="de-DE" sz="2400" dirty="0">
                    <a:solidFill>
                      <a:srgbClr val="000000"/>
                    </a:solidFill>
                  </a:rPr>
                  <a:t>. Anhand der Aussagen im Text gilt folglich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10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0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01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/>
                        <a:cs typeface="Verdana" pitchFamily="34"/>
                      </a:rPr>
                      <m:t>·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. Diese Gleichung hat die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i="1" dirty="0" err="1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 err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de-DE" sz="2400" i="1" dirty="0" err="1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/>
                        <a:cs typeface="Verdana" pitchFamily="34"/>
                      </a:rPr>
                      <m:t>⋅</m:t>
                    </m:r>
                    <m:r>
                      <a:rPr lang="de-DE" sz="2400" i="1" dirty="0" err="1" smtClean="0">
                        <a:solidFill>
                          <a:srgbClr val="000000"/>
                        </a:solidFill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, also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0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01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de-DE" sz="2400" b="1" dirty="0">
                    <a:solidFill>
                      <a:srgbClr val="0000FF"/>
                    </a:solidFill>
                  </a:rPr>
                  <a:t>Ergebnis:</a:t>
                </a:r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0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01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Behauptung: </a:t>
                </a:r>
                <a14:m>
                  <m:oMath xmlns:m="http://schemas.openxmlformats.org/officeDocument/2006/math">
                    <m:r>
                      <a:rPr lang="de-DE" sz="2400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𝒇</m:t>
                    </m:r>
                  </m:oMath>
                </a14:m>
                <a:r>
                  <a:rPr lang="de-DE" sz="2400" b="1" dirty="0">
                    <a:solidFill>
                      <a:srgbClr val="0000FF"/>
                    </a:solidFill>
                  </a:rPr>
                  <a:t> genügt der angegebenen Differenzialgleichung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de-DE" sz="2400" dirty="0">
                    <a:solidFill>
                      <a:srgbClr val="000000"/>
                    </a:solidFill>
                  </a:rPr>
                  <a:t>Setze einfach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ein und teste ob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heraus-kommt</a:t>
                </a:r>
                <a:r>
                  <a:rPr lang="de-DE" sz="2400" dirty="0">
                    <a:solidFill>
                      <a:srgbClr val="000000"/>
                    </a:solidFill>
                  </a:rPr>
                  <a:t>. Wenn ja, dann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eine Lösung dieser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Differenzial-gleichung</a:t>
                </a:r>
                <a:r>
                  <a:rPr lang="de-DE" sz="2400" dirty="0">
                    <a:solidFill>
                      <a:srgbClr val="000000"/>
                    </a:solidFill>
                  </a:rPr>
                  <a:t>. Es folgt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10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0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01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  <a:ea typeface="Verdana" pitchFamily="34"/>
                        <a:cs typeface="Verdana" pitchFamily="34"/>
                      </a:rPr>
                      <m:t>·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1000</m:t>
                        </m:r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800</m:t>
                        </m:r>
                        <m:sSup>
                          <m:sSupPr>
                            <m:ctrlPr>
                              <a:rPr lang="de-DE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de-DE" sz="24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0</m:t>
                            </m:r>
                            <m:r>
                              <a:rPr lang="de-DE" sz="24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de-DE" sz="24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01</m:t>
                            </m:r>
                            <m:r>
                              <a:rPr lang="de-DE" sz="24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de-DE" sz="2400" i="1" dirty="0" smtClean="0">
                    <a:solidFill>
                      <a:srgbClr val="000000"/>
                    </a:solidFill>
                    <a:latin typeface="Cambria Math"/>
                  </a:rPr>
                  <a:t/>
                </a:r>
                <a:br>
                  <a:rPr lang="de-DE" sz="2400" i="1" dirty="0" smtClean="0">
                    <a:solidFill>
                      <a:srgbClr val="000000"/>
                    </a:solidFill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10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10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8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  <a:ea typeface="Verdana" pitchFamily="34"/>
                        <a:cs typeface="Verdana" pitchFamily="34"/>
                      </a:rPr>
                      <m:t>·</m:t>
                    </m:r>
                    <m:sSup>
                      <m:sSupPr>
                        <m:ctrlP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01</m:t>
                        </m:r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8</m:t>
                    </m:r>
                    <m:sSup>
                      <m:sSupPr>
                        <m:ctrlP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01</m:t>
                        </m:r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 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′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, was zu beweisen war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  <a:endParaRPr lang="de-DE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10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571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210</Words>
  <Application>Microsoft Office PowerPoint</Application>
  <PresentationFormat>Bildschirmpräsentation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Albany</vt:lpstr>
      <vt:lpstr>Andale Sans UI</vt:lpstr>
      <vt:lpstr>Arial</vt:lpstr>
      <vt:lpstr>Calibri</vt:lpstr>
      <vt:lpstr>Cambria Math</vt:lpstr>
      <vt:lpstr>Tahoma</vt:lpstr>
      <vt:lpstr>Verdana</vt:lpstr>
      <vt:lpstr>Wingdings</vt:lpstr>
      <vt:lpstr>Wingdings 2</vt:lpstr>
      <vt:lpstr>Galathea</vt:lpstr>
      <vt:lpstr>Differenzialgleichungen</vt:lpstr>
      <vt:lpstr>Differenzialgleichungen</vt:lpstr>
      <vt:lpstr>Rechenbeispiel</vt:lpstr>
      <vt:lpstr>Übungsaufgabe</vt:lpstr>
      <vt:lpstr>Lösung</vt:lpstr>
      <vt:lpstr>Lösung</vt:lpstr>
      <vt:lpstr>Wahlteil 2008 Ana I 3.1</vt:lpstr>
      <vt:lpstr>Lösung Teilaufgabe b)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255</cp:revision>
  <dcterms:created xsi:type="dcterms:W3CDTF">2013-03-17T05:38:34Z</dcterms:created>
  <dcterms:modified xsi:type="dcterms:W3CDTF">2018-01-25T18:04:14Z</dcterms:modified>
</cp:coreProperties>
</file>